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9" r:id="rId3"/>
    <p:sldId id="267" r:id="rId4"/>
    <p:sldId id="260" r:id="rId5"/>
    <p:sldId id="271" r:id="rId6"/>
    <p:sldId id="259" r:id="rId7"/>
    <p:sldId id="268" r:id="rId8"/>
    <p:sldId id="263" r:id="rId9"/>
    <p:sldId id="264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28" autoAdjust="0"/>
  </p:normalViewPr>
  <p:slideViewPr>
    <p:cSldViewPr>
      <p:cViewPr varScale="1">
        <p:scale>
          <a:sx n="66" d="100"/>
          <a:sy n="66" d="100"/>
        </p:scale>
        <p:origin x="-11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7E21-A8C3-41B9-AA20-82A8C1CC9ECE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F16F-A501-4BCB-BC2E-2BE68B801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5C11C-93E0-4B79-9482-6AE417DA4588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0252-244F-45FB-B72A-5E4CBA012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ED81-BCFF-4F8B-8299-060151F3218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1672F-F221-48C2-B4A9-A1230F756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A709-A933-41EA-B3E1-2529F9F0DE0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11C3-1D82-4AE2-9284-EE6F832B5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5649-EAC9-4243-8A9C-D54226F1345E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C7EF0-0993-44D6-A37D-7FC5F31CD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DB594-3CC3-4AC4-A912-30FDD60BA154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45ED-A57F-4BC2-B794-2F5905F27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5AD4-7DA9-4D50-982A-CC060A76FC3C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A66C-C6E7-4BAE-AB94-00D8FE87D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77A1-B5E4-475D-AF33-45493F01892E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E48F4-F3DA-4442-98AA-CF3A1B51B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AFE7-DAA0-4256-BD60-28A1301BED32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0BC7-13B9-4F11-93AB-A7FBFE675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4A59-ACE8-4222-B25D-389F599DFA6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3B6C-1F7B-4F09-814A-7601F05DE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2558-ADE2-499A-B02A-7291AA6D5BEC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ACD8B-68A4-4070-8C47-00644149C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2F55275-802A-49DD-8886-472769FF3251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76BAFBA-3496-412F-B471-6B6A11B4B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tran.ru/rus/articles/2007/1/tunnel-syndrom.htm" TargetMode="External"/><Relationship Id="rId7" Type="http://schemas.openxmlformats.org/officeDocument/2006/relationships/hyperlink" Target="https://ru.wikipedia.org/wiki/%D0%9A%D0%BE%D0%BD%D1%8A%D1%8E%D0%BD%D0%BA%D1%82%D0%B8%D0%B2%D0%B8%D1%82" TargetMode="External"/><Relationship Id="rId2" Type="http://schemas.openxmlformats.org/officeDocument/2006/relationships/hyperlink" Target="https://health.mail.ru/disease/sindrom_zapyastnogo_kanal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.mail.ru/disease/konyunktivit/" TargetMode="External"/><Relationship Id="rId5" Type="http://schemas.openxmlformats.org/officeDocument/2006/relationships/hyperlink" Target="http://bolsustav.ru/sindrom-zapyastnogo-kanala.html" TargetMode="External"/><Relationship Id="rId4" Type="http://schemas.openxmlformats.org/officeDocument/2006/relationships/hyperlink" Target="http://nmedicine.net/sindrom-zapyastnogo-kanal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755650"/>
          </a:xfrm>
          <a:gradFill rotWithShape="1">
            <a:gsLst>
              <a:gs pos="0">
                <a:srgbClr val="7F868E"/>
              </a:gs>
              <a:gs pos="50000">
                <a:srgbClr val="B7C1CD"/>
              </a:gs>
              <a:gs pos="100000">
                <a:srgbClr val="DAE6F3"/>
              </a:gs>
            </a:gsLst>
            <a:lin ang="16200000" scaled="1"/>
          </a:gradFill>
          <a:ln w="28575">
            <a:solidFill>
              <a:srgbClr val="95B3D7"/>
            </a:solidFill>
          </a:ln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ГБПОУ ДЗМ «Медицинский колледж №5»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44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КОМПЬЮТЕРА НА ОРГАНИЗМ ЧЕЛОВЕКА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5" descr="i?id=67b728e71bb64be473e244193fec5942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1450"/>
            <a:ext cx="91440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5" descr="iStock_000011246561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5" descr="bezopasnii-internet-dly-reben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6200"/>
            <a:ext cx="91440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5" descr="1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5888"/>
            <a:ext cx="91440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5" descr="iStock_000057190820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9850"/>
            <a:ext cx="91440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1" name="Picture 5" descr="1450233860_grink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6125"/>
            <a:ext cx="8609013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5" descr="depositphotos_4500480-Computer-trou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0" y="1557338"/>
            <a:ext cx="9144000" cy="4568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9" name="Picture 5" descr="f105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5588"/>
            <a:ext cx="91440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Источники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400" smtClean="0">
                <a:hlinkClick r:id="rId2"/>
              </a:rPr>
              <a:t>https://health.mail.ru/disease/sindrom_zapyastnogo_kanala/</a:t>
            </a:r>
            <a:endParaRPr lang="ru-RU" sz="2400" smtClean="0"/>
          </a:p>
          <a:p>
            <a:pPr marL="609600" indent="-609600">
              <a:lnSpc>
                <a:spcPct val="90000"/>
              </a:lnSpc>
            </a:pPr>
            <a:r>
              <a:rPr lang="en-US" sz="2400" smtClean="0">
                <a:hlinkClick r:id="rId3"/>
              </a:rPr>
              <a:t>http</a:t>
            </a:r>
            <a:r>
              <a:rPr lang="ru-RU" sz="2400" smtClean="0">
                <a:hlinkClick r:id="rId3"/>
              </a:rPr>
              <a:t>://</a:t>
            </a:r>
            <a:r>
              <a:rPr lang="en-US" sz="2400" smtClean="0">
                <a:hlinkClick r:id="rId3"/>
              </a:rPr>
              <a:t>www</a:t>
            </a:r>
            <a:r>
              <a:rPr lang="ru-RU" sz="2400" smtClean="0">
                <a:hlinkClick r:id="rId3"/>
              </a:rPr>
              <a:t>.</a:t>
            </a:r>
            <a:r>
              <a:rPr lang="en-US" sz="2400" smtClean="0">
                <a:hlinkClick r:id="rId3"/>
              </a:rPr>
              <a:t>medtran</a:t>
            </a:r>
            <a:r>
              <a:rPr lang="ru-RU" sz="2400" smtClean="0">
                <a:hlinkClick r:id="rId3"/>
              </a:rPr>
              <a:t>.</a:t>
            </a:r>
            <a:r>
              <a:rPr lang="en-US" sz="2400" smtClean="0">
                <a:hlinkClick r:id="rId3"/>
              </a:rPr>
              <a:t>ru</a:t>
            </a:r>
            <a:r>
              <a:rPr lang="ru-RU" sz="2400" smtClean="0">
                <a:hlinkClick r:id="rId3"/>
              </a:rPr>
              <a:t>/</a:t>
            </a:r>
            <a:r>
              <a:rPr lang="en-US" sz="2400" smtClean="0">
                <a:hlinkClick r:id="rId3"/>
              </a:rPr>
              <a:t>rus</a:t>
            </a:r>
            <a:r>
              <a:rPr lang="ru-RU" sz="2400" smtClean="0">
                <a:hlinkClick r:id="rId3"/>
              </a:rPr>
              <a:t>/</a:t>
            </a:r>
            <a:r>
              <a:rPr lang="en-US" sz="2400" smtClean="0">
                <a:hlinkClick r:id="rId3"/>
              </a:rPr>
              <a:t>articles</a:t>
            </a:r>
            <a:r>
              <a:rPr lang="ru-RU" sz="2400" smtClean="0">
                <a:hlinkClick r:id="rId3"/>
              </a:rPr>
              <a:t>/2007/1/</a:t>
            </a:r>
            <a:r>
              <a:rPr lang="en-US" sz="2400" smtClean="0">
                <a:hlinkClick r:id="rId3"/>
              </a:rPr>
              <a:t>tunnel</a:t>
            </a:r>
            <a:r>
              <a:rPr lang="ru-RU" sz="2400" smtClean="0">
                <a:hlinkClick r:id="rId3"/>
              </a:rPr>
              <a:t>-</a:t>
            </a:r>
            <a:r>
              <a:rPr lang="en-US" sz="2400" smtClean="0">
                <a:hlinkClick r:id="rId3"/>
              </a:rPr>
              <a:t>syndrom</a:t>
            </a:r>
            <a:r>
              <a:rPr lang="ru-RU" sz="2400" smtClean="0">
                <a:hlinkClick r:id="rId3"/>
              </a:rPr>
              <a:t>.</a:t>
            </a:r>
            <a:r>
              <a:rPr lang="en-US" sz="2400" smtClean="0">
                <a:hlinkClick r:id="rId3"/>
              </a:rPr>
              <a:t>htm</a:t>
            </a:r>
            <a:endParaRPr lang="ru-RU" sz="2400" smtClean="0"/>
          </a:p>
          <a:p>
            <a:pPr marL="609600" indent="-609600">
              <a:lnSpc>
                <a:spcPct val="90000"/>
              </a:lnSpc>
            </a:pPr>
            <a:r>
              <a:rPr lang="ru-RU" sz="2400" smtClean="0">
                <a:hlinkClick r:id="rId4"/>
              </a:rPr>
              <a:t>http://nmedicine.net/sindrom-zapyastnogo-kanala/</a:t>
            </a:r>
            <a:endParaRPr lang="ru-RU" sz="2400" smtClean="0"/>
          </a:p>
          <a:p>
            <a:pPr marL="609600" indent="-609600">
              <a:lnSpc>
                <a:spcPct val="90000"/>
              </a:lnSpc>
            </a:pPr>
            <a:r>
              <a:rPr lang="ru-RU" sz="2400" smtClean="0">
                <a:hlinkClick r:id="rId5"/>
              </a:rPr>
              <a:t>http://bolsustav.ru/sindrom-zapyastnogo-kanala.html</a:t>
            </a:r>
            <a:endParaRPr lang="ru-RU" sz="2400" smtClean="0"/>
          </a:p>
          <a:p>
            <a:pPr marL="609600" indent="-609600">
              <a:lnSpc>
                <a:spcPct val="90000"/>
              </a:lnSpc>
            </a:pPr>
            <a:r>
              <a:rPr lang="ru-RU" sz="2400" smtClean="0">
                <a:hlinkClick r:id="rId6"/>
              </a:rPr>
              <a:t>https://health.mail.ru/disease/konyunktivit/</a:t>
            </a:r>
            <a:endParaRPr lang="ru-RU" sz="2400" smtClean="0"/>
          </a:p>
          <a:p>
            <a:pPr marL="609600" indent="-609600">
              <a:lnSpc>
                <a:spcPct val="90000"/>
              </a:lnSpc>
            </a:pPr>
            <a:r>
              <a:rPr lang="ru-RU" sz="2400" smtClean="0">
                <a:hlinkClick r:id="rId7"/>
              </a:rPr>
              <a:t>https://ru.wikipedia.org/wiki/%D0%9A%D0%BE%D0%BD%D1%8A%D1%8E%D0%BD%D0%BA%D1%82%D0%B8%D0%B2%D0%B8%D1%82</a:t>
            </a:r>
            <a:endParaRPr lang="ru-RU" sz="2400" smtClean="0"/>
          </a:p>
          <a:p>
            <a:pPr marL="609600" indent="-609600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Синдром сухого глаза</a:t>
            </a:r>
          </a:p>
        </p:txBody>
      </p:sp>
      <p:pic>
        <p:nvPicPr>
          <p:cNvPr id="14338" name="Picture 4" descr="25-912803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7488238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Блефарит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4" descr="Blephar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9144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225"/>
            <a:ext cx="9251950" cy="1390650"/>
          </a:xfrm>
          <a:solidFill>
            <a:schemeClr val="bg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Катаракта или помутнение хрусталика</a:t>
            </a:r>
          </a:p>
        </p:txBody>
      </p:sp>
      <p:pic>
        <p:nvPicPr>
          <p:cNvPr id="16386" name="Picture 4" descr="317_31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82713"/>
            <a:ext cx="7885113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Дистрофия сетчатки, ведущая к слепоте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4663" y="1412875"/>
            <a:ext cx="4843462" cy="544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2" descr="http://www.interyuna.ru/imgs/wysiwyg/0000_ruchko_anatolij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03350"/>
            <a:ext cx="7272337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Кифосколиоз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200" y="1412875"/>
            <a:ext cx="5003800" cy="544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algn="ctr" eaLnBrk="1" hangingPunct="1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endParaRPr lang="ru-RU" smtClean="0">
              <a:latin typeface="Arial" charset="0"/>
            </a:endParaRPr>
          </a:p>
        </p:txBody>
      </p:sp>
      <p:sp>
        <p:nvSpPr>
          <p:cNvPr id="18435" name="AutoShape 4" descr="kifoskolioz_1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AutoShape 6" descr="kifoskolioz_1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AutoShape 8" descr="kifoskolioz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AutoShape 10" descr="kifoskolioz_1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AutoShape 12" descr="kifoskolioz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AutoShape 14" descr="kifoskolioz_1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AutoShape 16" descr="kifoskolioz_1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2" name="Picture 18" descr="49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914400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Синдром лучезапястного канала </a:t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туннельный синдром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2388" y="1412875"/>
            <a:ext cx="9144001" cy="9366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4" descr="anatomiya-ru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91440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Синдром лучезапястного канала </a:t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туннельный синдром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  <a:gradFill rotWithShape="1">
            <a:gsLst>
              <a:gs pos="0">
                <a:srgbClr val="CAD7BB"/>
              </a:gs>
              <a:gs pos="50000">
                <a:srgbClr val="DDE5D4"/>
              </a:gs>
              <a:gs pos="100000">
                <a:srgbClr val="EEF2EA"/>
              </a:gs>
            </a:gsLst>
            <a:lin ang="16200000" scaled="1"/>
          </a:gradFill>
          <a:ln>
            <a:solidFill>
              <a:schemeClr val="accent2"/>
            </a:solidFill>
          </a:ln>
        </p:spPr>
        <p:txBody>
          <a:bodyPr anchor="ctr"/>
          <a:lstStyle/>
          <a:p>
            <a:pPr algn="ctr" eaLnBrk="1" hangingPunct="1">
              <a:lnSpc>
                <a:spcPct val="200000"/>
              </a:lnSpc>
              <a:buClr>
                <a:srgbClr val="7030A0"/>
              </a:buClr>
              <a:buFont typeface="Arial" charset="0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5" descr="photo_5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Синдром лучезапястного канала </a:t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туннельный синдром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  <a:gradFill rotWithShape="1">
            <a:gsLst>
              <a:gs pos="0">
                <a:srgbClr val="CAD7BB"/>
              </a:gs>
              <a:gs pos="50000">
                <a:srgbClr val="DDE5D4"/>
              </a:gs>
              <a:gs pos="100000">
                <a:srgbClr val="EEF2EA"/>
              </a:gs>
            </a:gsLst>
            <a:lin ang="16200000" scaled="1"/>
          </a:gradFill>
          <a:ln>
            <a:solidFill>
              <a:schemeClr val="accent2"/>
            </a:solidFill>
          </a:ln>
        </p:spPr>
        <p:txBody>
          <a:bodyPr anchor="ctr"/>
          <a:lstStyle/>
          <a:p>
            <a:pPr algn="ctr" eaLnBrk="1" hangingPunct="1">
              <a:lnSpc>
                <a:spcPct val="190000"/>
              </a:lnSpc>
              <a:buClr>
                <a:srgbClr val="7030A0"/>
              </a:buClr>
              <a:buFont typeface="Arial" charset="0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5" descr="59343,xcitefun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70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1_Тема Office</vt:lpstr>
      <vt:lpstr>ГБПОУ ДЗМ «Медицинский колледж №5»</vt:lpstr>
      <vt:lpstr>Синдром сухого глаза</vt:lpstr>
      <vt:lpstr>Блефарит</vt:lpstr>
      <vt:lpstr>Катаракта или помутнение хрусталика</vt:lpstr>
      <vt:lpstr>Дистрофия сетчатки, ведущая к слепоте</vt:lpstr>
      <vt:lpstr>Кифосколиоз</vt:lpstr>
      <vt:lpstr>Синдром лучезапястного канала  или туннельный синдром</vt:lpstr>
      <vt:lpstr>Синдром лучезапястного канала  или туннельный синдром</vt:lpstr>
      <vt:lpstr>Синдром лучезапястного канала  или туннельный синдром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СРЕДНЕГО ПРОФЕССИОНАЛЬНОГО ОБРАЗОВАНИЯ «МЕДИЦИНСКИЙ КОЛЛЕДЖ №5 ДЕПАРТАМЕНТА ЗДРАВООХРАНЕНИЯ ГОРОДА МОСКВЫ»</dc:title>
  <dc:creator>!!!</dc:creator>
  <cp:lastModifiedBy>user</cp:lastModifiedBy>
  <cp:revision>27</cp:revision>
  <dcterms:created xsi:type="dcterms:W3CDTF">2014-01-24T12:11:55Z</dcterms:created>
  <dcterms:modified xsi:type="dcterms:W3CDTF">2018-03-28T20:19:22Z</dcterms:modified>
</cp:coreProperties>
</file>